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257" r:id="rId6"/>
    <p:sldId id="262" r:id="rId7"/>
    <p:sldId id="263" r:id="rId8"/>
    <p:sldId id="261" r:id="rId9"/>
    <p:sldId id="260" r:id="rId10"/>
    <p:sldId id="264" r:id="rId11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BBF"/>
    <a:srgbClr val="81A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7F8A3F-6699-4DCE-BEE7-204CF48DDC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64545-818B-4764-AE1F-F12F88ED6C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F76EB65-0241-4997-BF28-789A0234EF69}" type="datetimeFigureOut">
              <a:rPr lang="en-US" altLang="en-US"/>
              <a:pPr>
                <a:defRPr/>
              </a:pPr>
              <a:t>5/23/2020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C73B7-D321-4A7D-AF81-B1B1D98319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556A0-5599-43F9-9D21-0CED12A33E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C61AA6-2077-4FA6-93C4-98374E1F8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4FD8BC-3011-4E30-B2C8-F9B68BA619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FC4C6-2915-4754-9285-26DF27D507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559A2C-20AD-4664-A8ED-0AE15CC8BDC1}" type="datetimeFigureOut">
              <a:rPr lang="en-US" altLang="en-US"/>
              <a:pPr>
                <a:defRPr/>
              </a:pPr>
              <a:t>5/23/2020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6930D6D-FE46-4A91-A669-D7D2E8562F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E974676-5198-4DC6-963B-985CF33E3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7F443-A2A5-4E5F-BF19-F9549CBB74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86D41-0B15-480B-A7D0-6AEDABF0E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BE9E10-20D0-4F22-BC36-321BE6F10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E9E10-20D0-4F22-BC36-321BE6F10A12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62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BC6C00-0823-47FB-B094-F7823C8FCD92}"/>
              </a:ext>
            </a:extLst>
          </p:cNvPr>
          <p:cNvCxnSpPr/>
          <p:nvPr/>
        </p:nvCxnSpPr>
        <p:spPr>
          <a:xfrm>
            <a:off x="384175" y="4418013"/>
            <a:ext cx="11472863" cy="0"/>
          </a:xfrm>
          <a:prstGeom prst="line">
            <a:avLst/>
          </a:prstGeom>
          <a:ln w="19050">
            <a:solidFill>
              <a:srgbClr val="0F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EBB98D-7342-485D-96AD-9E58863D4C87}"/>
              </a:ext>
            </a:extLst>
          </p:cNvPr>
          <p:cNvCxnSpPr/>
          <p:nvPr/>
        </p:nvCxnSpPr>
        <p:spPr>
          <a:xfrm>
            <a:off x="3757613" y="4470400"/>
            <a:ext cx="4724400" cy="0"/>
          </a:xfrm>
          <a:prstGeom prst="line">
            <a:avLst/>
          </a:prstGeom>
          <a:ln w="38100">
            <a:solidFill>
              <a:srgbClr val="81A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>
            <a:extLst>
              <a:ext uri="{FF2B5EF4-FFF2-40B4-BE49-F238E27FC236}">
                <a16:creationId xmlns:a16="http://schemas.microsoft.com/office/drawing/2014/main" id="{1BFC9889-1CF8-4B58-81EF-CEBE16F66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879475"/>
            <a:ext cx="37465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93750" y="2692596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517107" y="4589463"/>
            <a:ext cx="5157787" cy="823912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09C3F1D-0CB0-45D9-8E8C-0067738498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C7CDC-92A4-41A3-858D-97C2585BC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60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C99A853-8F94-415D-A9D6-D9FF8465A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19200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15B7D1-6E9F-4604-A796-83E5AA93240D}"/>
              </a:ext>
            </a:extLst>
          </p:cNvPr>
          <p:cNvCxnSpPr/>
          <p:nvPr/>
        </p:nvCxnSpPr>
        <p:spPr>
          <a:xfrm>
            <a:off x="384175" y="4418013"/>
            <a:ext cx="11472863" cy="0"/>
          </a:xfrm>
          <a:prstGeom prst="line">
            <a:avLst/>
          </a:prstGeom>
          <a:ln w="19050">
            <a:solidFill>
              <a:srgbClr val="0F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289BCC-623E-402B-80AB-C70C5CF307E3}"/>
              </a:ext>
            </a:extLst>
          </p:cNvPr>
          <p:cNvCxnSpPr/>
          <p:nvPr/>
        </p:nvCxnSpPr>
        <p:spPr>
          <a:xfrm>
            <a:off x="3757613" y="4470400"/>
            <a:ext cx="4724400" cy="0"/>
          </a:xfrm>
          <a:prstGeom prst="line">
            <a:avLst/>
          </a:prstGeom>
          <a:ln w="38100">
            <a:solidFill>
              <a:srgbClr val="81A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BB7C06A4-7E7F-41B0-9F04-9026F8F24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879475"/>
            <a:ext cx="37465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93750" y="2692596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517107" y="4589463"/>
            <a:ext cx="5157787" cy="823912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05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A0415D-D89E-4F10-B3B7-B9FDF314B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6361113"/>
            <a:ext cx="3270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6D62A5-EA0D-4E00-932F-4272844237AE}"/>
              </a:ext>
            </a:extLst>
          </p:cNvPr>
          <p:cNvCxnSpPr>
            <a:cxnSpLocks/>
          </p:cNvCxnSpPr>
          <p:nvPr/>
        </p:nvCxnSpPr>
        <p:spPr>
          <a:xfrm>
            <a:off x="1276350" y="6575425"/>
            <a:ext cx="9639300" cy="0"/>
          </a:xfrm>
          <a:prstGeom prst="line">
            <a:avLst/>
          </a:prstGeom>
          <a:ln w="9525">
            <a:solidFill>
              <a:srgbClr val="81A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D36567-15C8-4C70-A60F-BA24A6982CF4}"/>
              </a:ext>
            </a:extLst>
          </p:cNvPr>
          <p:cNvCxnSpPr>
            <a:cxnSpLocks/>
          </p:cNvCxnSpPr>
          <p:nvPr/>
        </p:nvCxnSpPr>
        <p:spPr>
          <a:xfrm>
            <a:off x="984250" y="6521450"/>
            <a:ext cx="10223500" cy="0"/>
          </a:xfrm>
          <a:prstGeom prst="line">
            <a:avLst/>
          </a:prstGeom>
          <a:ln w="22225">
            <a:solidFill>
              <a:srgbClr val="0F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8">
            <a:extLst>
              <a:ext uri="{FF2B5EF4-FFF2-40B4-BE49-F238E27FC236}">
                <a16:creationId xmlns:a16="http://schemas.microsoft.com/office/drawing/2014/main" id="{B7E9C527-679A-43FC-8DB3-B84E65939209}"/>
              </a:ext>
            </a:extLst>
          </p:cNvPr>
          <p:cNvGrpSpPr>
            <a:grpSpLocks/>
          </p:cNvGrpSpPr>
          <p:nvPr/>
        </p:nvGrpSpPr>
        <p:grpSpPr bwMode="auto">
          <a:xfrm>
            <a:off x="11256963" y="6415088"/>
            <a:ext cx="209550" cy="209550"/>
            <a:chOff x="11101883" y="6115688"/>
            <a:chExt cx="209678" cy="20967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619ECC-512A-4F20-9C1D-840CE8827BED}"/>
                </a:ext>
              </a:extLst>
            </p:cNvPr>
            <p:cNvSpPr/>
            <p:nvPr/>
          </p:nvSpPr>
          <p:spPr>
            <a:xfrm>
              <a:off x="11133652" y="6147457"/>
              <a:ext cx="146139" cy="146139"/>
            </a:xfrm>
            <a:prstGeom prst="ellipse">
              <a:avLst/>
            </a:prstGeom>
            <a:solidFill>
              <a:srgbClr val="0F8BBF"/>
            </a:solidFill>
            <a:ln>
              <a:solidFill>
                <a:srgbClr val="0F8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72E3535-A752-46A5-B2ED-949E03CCD108}"/>
                </a:ext>
              </a:extLst>
            </p:cNvPr>
            <p:cNvSpPr/>
            <p:nvPr/>
          </p:nvSpPr>
          <p:spPr>
            <a:xfrm>
              <a:off x="11101883" y="6115688"/>
              <a:ext cx="209678" cy="209678"/>
            </a:xfrm>
            <a:prstGeom prst="ellipse">
              <a:avLst/>
            </a:prstGeom>
            <a:noFill/>
            <a:ln>
              <a:solidFill>
                <a:srgbClr val="81AB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F8BBF"/>
              </a:buClr>
              <a:defRPr/>
            </a:lvl1pPr>
            <a:lvl2pPr>
              <a:buClr>
                <a:srgbClr val="0F8BBF"/>
              </a:buClr>
              <a:defRPr/>
            </a:lvl2pPr>
            <a:lvl3pPr>
              <a:buClr>
                <a:srgbClr val="0F8BBF"/>
              </a:buClr>
              <a:defRPr/>
            </a:lvl3pPr>
            <a:lvl4pPr>
              <a:buClr>
                <a:srgbClr val="0F8BBF"/>
              </a:buCl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17">
            <a:extLst>
              <a:ext uri="{FF2B5EF4-FFF2-40B4-BE49-F238E27FC236}">
                <a16:creationId xmlns:a16="http://schemas.microsoft.com/office/drawing/2014/main" id="{AF2CAA41-5EF2-442E-9114-70CF3988F0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DB90-04CA-4F96-91E4-24226E006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86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81ADFD6-F50E-466D-8B7A-8467533E5AF2}"/>
              </a:ext>
            </a:extLst>
          </p:cNvPr>
          <p:cNvGrpSpPr>
            <a:grpSpLocks/>
          </p:cNvGrpSpPr>
          <p:nvPr/>
        </p:nvGrpSpPr>
        <p:grpSpPr bwMode="auto">
          <a:xfrm>
            <a:off x="11256963" y="6415088"/>
            <a:ext cx="209550" cy="209550"/>
            <a:chOff x="11101883" y="6115688"/>
            <a:chExt cx="209678" cy="20967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3FF1F23-210D-43D8-BD58-7DDAE3578D82}"/>
                </a:ext>
              </a:extLst>
            </p:cNvPr>
            <p:cNvSpPr/>
            <p:nvPr/>
          </p:nvSpPr>
          <p:spPr>
            <a:xfrm>
              <a:off x="11133652" y="6147457"/>
              <a:ext cx="146139" cy="146139"/>
            </a:xfrm>
            <a:prstGeom prst="ellipse">
              <a:avLst/>
            </a:prstGeom>
            <a:solidFill>
              <a:srgbClr val="0F8BBF"/>
            </a:solidFill>
            <a:ln>
              <a:solidFill>
                <a:srgbClr val="0F8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4683CE5-CAE1-4B28-8BC0-BD5984327187}"/>
                </a:ext>
              </a:extLst>
            </p:cNvPr>
            <p:cNvSpPr/>
            <p:nvPr/>
          </p:nvSpPr>
          <p:spPr>
            <a:xfrm>
              <a:off x="11101883" y="6115688"/>
              <a:ext cx="209678" cy="209678"/>
            </a:xfrm>
            <a:prstGeom prst="ellipse">
              <a:avLst/>
            </a:prstGeom>
            <a:noFill/>
            <a:ln>
              <a:solidFill>
                <a:srgbClr val="81AB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3B4CC15F-F6F6-4630-B8CE-EEF99BA93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6361113"/>
            <a:ext cx="3270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323140-0747-4EB2-A90C-DF4C14782758}"/>
              </a:ext>
            </a:extLst>
          </p:cNvPr>
          <p:cNvCxnSpPr>
            <a:cxnSpLocks/>
          </p:cNvCxnSpPr>
          <p:nvPr/>
        </p:nvCxnSpPr>
        <p:spPr>
          <a:xfrm>
            <a:off x="1276350" y="6575425"/>
            <a:ext cx="9639300" cy="0"/>
          </a:xfrm>
          <a:prstGeom prst="line">
            <a:avLst/>
          </a:prstGeom>
          <a:ln w="9525">
            <a:solidFill>
              <a:srgbClr val="81A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2EAEE-6630-4805-9CDB-DEF0A4D64010}"/>
              </a:ext>
            </a:extLst>
          </p:cNvPr>
          <p:cNvCxnSpPr>
            <a:cxnSpLocks/>
          </p:cNvCxnSpPr>
          <p:nvPr/>
        </p:nvCxnSpPr>
        <p:spPr>
          <a:xfrm>
            <a:off x="984250" y="6521450"/>
            <a:ext cx="10223500" cy="0"/>
          </a:xfrm>
          <a:prstGeom prst="line">
            <a:avLst/>
          </a:prstGeom>
          <a:ln w="22225">
            <a:solidFill>
              <a:srgbClr val="0F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CB09D12-E1BE-4813-8966-AF19A3ADD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A5E7A-7E2F-43BB-91EF-A0CEAAB900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34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8C5753F1-6DA0-4576-908E-7A8B2167821D}"/>
              </a:ext>
            </a:extLst>
          </p:cNvPr>
          <p:cNvGrpSpPr>
            <a:grpSpLocks/>
          </p:cNvGrpSpPr>
          <p:nvPr/>
        </p:nvGrpSpPr>
        <p:grpSpPr bwMode="auto">
          <a:xfrm>
            <a:off x="11256963" y="6415088"/>
            <a:ext cx="209550" cy="209550"/>
            <a:chOff x="11101883" y="6115688"/>
            <a:chExt cx="209678" cy="20967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3768991-7488-4197-9481-855214269445}"/>
                </a:ext>
              </a:extLst>
            </p:cNvPr>
            <p:cNvSpPr/>
            <p:nvPr/>
          </p:nvSpPr>
          <p:spPr>
            <a:xfrm>
              <a:off x="11133652" y="6147457"/>
              <a:ext cx="146139" cy="146139"/>
            </a:xfrm>
            <a:prstGeom prst="ellipse">
              <a:avLst/>
            </a:prstGeom>
            <a:solidFill>
              <a:srgbClr val="0F8BBF"/>
            </a:solidFill>
            <a:ln>
              <a:solidFill>
                <a:srgbClr val="0F8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7B33DA4-A821-408C-8C83-7C0EEC158995}"/>
                </a:ext>
              </a:extLst>
            </p:cNvPr>
            <p:cNvSpPr/>
            <p:nvPr/>
          </p:nvSpPr>
          <p:spPr>
            <a:xfrm>
              <a:off x="11101883" y="6115688"/>
              <a:ext cx="209678" cy="209678"/>
            </a:xfrm>
            <a:prstGeom prst="ellipse">
              <a:avLst/>
            </a:prstGeom>
            <a:noFill/>
            <a:ln>
              <a:solidFill>
                <a:srgbClr val="81AB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6" name="Picture 8">
            <a:extLst>
              <a:ext uri="{FF2B5EF4-FFF2-40B4-BE49-F238E27FC236}">
                <a16:creationId xmlns:a16="http://schemas.microsoft.com/office/drawing/2014/main" id="{7BE0A90C-3492-485F-8A8D-D9264D636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6361113"/>
            <a:ext cx="3270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2622BC-3DC9-4F01-96CC-CB787C1C51C7}"/>
              </a:ext>
            </a:extLst>
          </p:cNvPr>
          <p:cNvCxnSpPr>
            <a:cxnSpLocks/>
          </p:cNvCxnSpPr>
          <p:nvPr/>
        </p:nvCxnSpPr>
        <p:spPr>
          <a:xfrm>
            <a:off x="1276350" y="6575425"/>
            <a:ext cx="9639300" cy="0"/>
          </a:xfrm>
          <a:prstGeom prst="line">
            <a:avLst/>
          </a:prstGeom>
          <a:ln w="9525">
            <a:solidFill>
              <a:srgbClr val="81A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C156AE-1CA2-4E29-AB22-2B3E5181CF05}"/>
              </a:ext>
            </a:extLst>
          </p:cNvPr>
          <p:cNvCxnSpPr>
            <a:cxnSpLocks/>
          </p:cNvCxnSpPr>
          <p:nvPr/>
        </p:nvCxnSpPr>
        <p:spPr>
          <a:xfrm>
            <a:off x="984250" y="6521450"/>
            <a:ext cx="10223500" cy="0"/>
          </a:xfrm>
          <a:prstGeom prst="line">
            <a:avLst/>
          </a:prstGeom>
          <a:ln w="22225">
            <a:solidFill>
              <a:srgbClr val="0F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F226888-9E9E-4097-8122-4B4EB98589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B10E-DEFD-4F4E-9F85-78481B137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96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D58CD35E-A2C8-429D-94C8-6D347F52D40B}"/>
              </a:ext>
            </a:extLst>
          </p:cNvPr>
          <p:cNvGrpSpPr>
            <a:grpSpLocks/>
          </p:cNvGrpSpPr>
          <p:nvPr/>
        </p:nvGrpSpPr>
        <p:grpSpPr bwMode="auto">
          <a:xfrm>
            <a:off x="11256963" y="6415088"/>
            <a:ext cx="209550" cy="209550"/>
            <a:chOff x="11101883" y="6115688"/>
            <a:chExt cx="209678" cy="20967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BA4255F-3B98-4B18-9077-53D132A0C70A}"/>
                </a:ext>
              </a:extLst>
            </p:cNvPr>
            <p:cNvSpPr/>
            <p:nvPr/>
          </p:nvSpPr>
          <p:spPr>
            <a:xfrm>
              <a:off x="11133652" y="6147457"/>
              <a:ext cx="146139" cy="146139"/>
            </a:xfrm>
            <a:prstGeom prst="ellipse">
              <a:avLst/>
            </a:prstGeom>
            <a:solidFill>
              <a:srgbClr val="0F8BBF"/>
            </a:solidFill>
            <a:ln>
              <a:solidFill>
                <a:srgbClr val="0F8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BD3A4D0-BB08-475D-82D8-8D1CA0922004}"/>
                </a:ext>
              </a:extLst>
            </p:cNvPr>
            <p:cNvSpPr/>
            <p:nvPr/>
          </p:nvSpPr>
          <p:spPr>
            <a:xfrm>
              <a:off x="11101883" y="6115688"/>
              <a:ext cx="209678" cy="209678"/>
            </a:xfrm>
            <a:prstGeom prst="ellipse">
              <a:avLst/>
            </a:prstGeom>
            <a:noFill/>
            <a:ln>
              <a:solidFill>
                <a:srgbClr val="81AB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5" name="Picture 8">
            <a:extLst>
              <a:ext uri="{FF2B5EF4-FFF2-40B4-BE49-F238E27FC236}">
                <a16:creationId xmlns:a16="http://schemas.microsoft.com/office/drawing/2014/main" id="{EB58D8F3-B806-45F0-AC9F-B79F32F75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6361113"/>
            <a:ext cx="3270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34DB3F-91F1-4956-A078-00B0CDBF82EE}"/>
              </a:ext>
            </a:extLst>
          </p:cNvPr>
          <p:cNvCxnSpPr>
            <a:cxnSpLocks/>
          </p:cNvCxnSpPr>
          <p:nvPr/>
        </p:nvCxnSpPr>
        <p:spPr>
          <a:xfrm>
            <a:off x="1276350" y="6575425"/>
            <a:ext cx="9639300" cy="0"/>
          </a:xfrm>
          <a:prstGeom prst="line">
            <a:avLst/>
          </a:prstGeom>
          <a:ln w="9525">
            <a:solidFill>
              <a:srgbClr val="81A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6AF062-35A8-4EE8-9E86-AEEE3C837AF0}"/>
              </a:ext>
            </a:extLst>
          </p:cNvPr>
          <p:cNvCxnSpPr>
            <a:cxnSpLocks/>
          </p:cNvCxnSpPr>
          <p:nvPr/>
        </p:nvCxnSpPr>
        <p:spPr>
          <a:xfrm>
            <a:off x="984250" y="6521450"/>
            <a:ext cx="10223500" cy="0"/>
          </a:xfrm>
          <a:prstGeom prst="line">
            <a:avLst/>
          </a:prstGeom>
          <a:ln w="22225">
            <a:solidFill>
              <a:srgbClr val="0F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E62B599B-E759-4186-BCA5-FFB322580B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53280-48DA-4142-BE2E-9BE9680DA4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13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9C3AEFE-1C30-4749-BDBA-10DE864C2E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4CD56-5777-49C6-9FC4-8246326160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62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2C6E017-97CB-4B5A-AAF7-69F907248E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AE05209-030A-4D09-90A7-E6D38FE07A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943957-5601-48C3-873F-4F2F89FA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413" y="6337300"/>
            <a:ext cx="3762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BD7934-F418-4C2F-A2EC-F34328C5C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795" r:id="rId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rgbClr val="404040"/>
          </a:solidFill>
          <a:latin typeface="Franklin Gothic Medium" panose="020B0603020102020204" pitchFamily="34" charset="0"/>
          <a:ea typeface="MS PGothic" panose="020B0600070205080204" pitchFamily="34" charset="-128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Franklin Gothic Medium" panose="020B0603020102020204" pitchFamily="34" charset="0"/>
          <a:ea typeface="MS PGothic" panose="020B0600070205080204" pitchFamily="34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Franklin Gothic Medium" panose="020B0603020102020204" pitchFamily="34" charset="0"/>
          <a:ea typeface="MS PGothic" panose="020B0600070205080204" pitchFamily="34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Franklin Gothic Medium" panose="020B0603020102020204" pitchFamily="34" charset="0"/>
          <a:ea typeface="MS PGothic" panose="020B0600070205080204" pitchFamily="34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Franklin Gothic Medium" panose="020B0603020102020204" pitchFamily="34" charset="0"/>
          <a:ea typeface="MS PGothic" panose="020B0600070205080204" pitchFamily="34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Franklin Gothic Medium" panose="020B06030201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Franklin Gothic Medium" panose="020B06030201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Franklin Gothic Medium" panose="020B06030201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Franklin Gothic Medium" panose="020B06030201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F8BB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MS PGothic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F8BB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F8BB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F8BBF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Franklin Gothic Book" panose="020B0503020102020204" pitchFamily="34" charset="0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Franklin Gothic Book" panose="020B050302010202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2588486/" TargetMode="External"/><Relationship Id="rId7" Type="http://schemas.openxmlformats.org/officeDocument/2006/relationships/hyperlink" Target="https://www.ncbi.nlm.nih.gov/pmc/articles/PMC2671586/" TargetMode="External"/><Relationship Id="rId2" Type="http://schemas.openxmlformats.org/officeDocument/2006/relationships/hyperlink" Target="https://journals.lww.com/transplantjournal/FullText/2017/05001/End_of_Life_Conversations_With_Families_of.2.asp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cbi.nlm.nih.gov/pmc/articles/PMC2888774/" TargetMode="External"/><Relationship Id="rId5" Type="http://schemas.openxmlformats.org/officeDocument/2006/relationships/hyperlink" Target="https://bmcanesthesiol.biomedcentral.com/articles/10.1186/1471-2253-14-52" TargetMode="External"/><Relationship Id="rId4" Type="http://schemas.openxmlformats.org/officeDocument/2006/relationships/hyperlink" Target="https://onlinelibrary.wiley.com/doi/full/10.1111/ajt.1266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2588486/" TargetMode="External"/><Relationship Id="rId7" Type="http://schemas.openxmlformats.org/officeDocument/2006/relationships/hyperlink" Target="https://www.ncbi.nlm.nih.gov/pmc/articles/PMC2671586/" TargetMode="External"/><Relationship Id="rId2" Type="http://schemas.openxmlformats.org/officeDocument/2006/relationships/hyperlink" Target="https://journals.lww.com/transplantjournal/FullText/2017/05001/End_of_Life_Conversations_With_Families_of.2.asp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cbi.nlm.nih.gov/pmc/articles/PMC2888774/" TargetMode="External"/><Relationship Id="rId5" Type="http://schemas.openxmlformats.org/officeDocument/2006/relationships/hyperlink" Target="https://bmcanesthesiol.biomedcentral.com/articles/10.1186/1471-2253-14-52" TargetMode="External"/><Relationship Id="rId4" Type="http://schemas.openxmlformats.org/officeDocument/2006/relationships/hyperlink" Target="https://onlinelibrary.wiley.com/doi/full/10.1111/ajt.1266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2588486/" TargetMode="External"/><Relationship Id="rId7" Type="http://schemas.openxmlformats.org/officeDocument/2006/relationships/hyperlink" Target="https://www.ncbi.nlm.nih.gov/pmc/articles/PMC2671586/" TargetMode="External"/><Relationship Id="rId2" Type="http://schemas.openxmlformats.org/officeDocument/2006/relationships/hyperlink" Target="https://journals.lww.com/transplantjournal/FullText/2017/05001/End_of_Life_Conversations_With_Families_of.2.asp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cbi.nlm.nih.gov/pmc/articles/PMC2888774/" TargetMode="External"/><Relationship Id="rId5" Type="http://schemas.openxmlformats.org/officeDocument/2006/relationships/hyperlink" Target="https://bmcanesthesiol.biomedcentral.com/articles/10.1186/1471-2253-14-52" TargetMode="External"/><Relationship Id="rId4" Type="http://schemas.openxmlformats.org/officeDocument/2006/relationships/hyperlink" Target="https://onlinelibrary.wiley.com/doi/full/10.1111/ajt.1266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mcanesthesiol.biomedcentral.com/articles/10.1186/1471-2253-14-52" TargetMode="External"/><Relationship Id="rId2" Type="http://schemas.openxmlformats.org/officeDocument/2006/relationships/hyperlink" Target="https://www.ncbi.nlm.nih.gov/pmc/articles/PMC2888774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nlinelibrary.wiley.com/doi/full/10.1111/ajt.1266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transplantjournal/FullText/2017/05001/End_of_Life_Conversations_With_Families_of.2.aspx" TargetMode="External"/><Relationship Id="rId2" Type="http://schemas.openxmlformats.org/officeDocument/2006/relationships/hyperlink" Target="https://www.ncbi.nlm.nih.gov/pmc/articles/PMC2588486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cbi.nlm.nih.gov/pmc/articles/PMC267158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a chair talking on the phone&#10;&#10;Description automatically generated">
            <a:extLst>
              <a:ext uri="{FF2B5EF4-FFF2-40B4-BE49-F238E27FC236}">
                <a16:creationId xmlns:a16="http://schemas.microsoft.com/office/drawing/2014/main" id="{080FF03E-C425-3241-863A-1CAD474E3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 b="144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89C88E-ACE2-FD4C-BD53-0BE522D7E67A}"/>
              </a:ext>
            </a:extLst>
          </p:cNvPr>
          <p:cNvSpPr/>
          <p:nvPr/>
        </p:nvSpPr>
        <p:spPr>
          <a:xfrm>
            <a:off x="1112108" y="3429000"/>
            <a:ext cx="10181968" cy="1090074"/>
          </a:xfrm>
          <a:prstGeom prst="rect">
            <a:avLst/>
          </a:prstGeom>
          <a:solidFill>
            <a:srgbClr val="0F8BB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696050-D873-864A-BE7C-57E3EC24D508}"/>
              </a:ext>
            </a:extLst>
          </p:cNvPr>
          <p:cNvSpPr txBox="1">
            <a:spLocks/>
          </p:cNvSpPr>
          <p:nvPr/>
        </p:nvSpPr>
        <p:spPr bwMode="auto">
          <a:xfrm>
            <a:off x="1478692" y="3618985"/>
            <a:ext cx="10515600" cy="79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404040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Franklin Gothic Medium" panose="020B06030201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Franklin Gothic Medium" panose="020B06030201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Franklin Gothic Medium" panose="020B06030201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Franklin Gothic Medium" panose="020B0603020102020204" pitchFamily="34" charset="0"/>
              </a:defRPr>
            </a:lvl9pPr>
          </a:lstStyle>
          <a:p>
            <a:pPr algn="l"/>
            <a:r>
              <a:rPr lang="en-US" dirty="0">
                <a:solidFill>
                  <a:schemeClr val="bg2"/>
                </a:solidFill>
              </a:rPr>
              <a:t>Collaborative Donation Discussions</a:t>
            </a:r>
          </a:p>
        </p:txBody>
      </p:sp>
    </p:spTree>
    <p:extLst>
      <p:ext uri="{BB962C8B-B14F-4D97-AF65-F5344CB8AC3E}">
        <p14:creationId xmlns:p14="http://schemas.microsoft.com/office/powerpoint/2010/main" val="53000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EF930-4A70-8D4F-8B43-939736A598FE}"/>
              </a:ext>
            </a:extLst>
          </p:cNvPr>
          <p:cNvSpPr/>
          <p:nvPr/>
        </p:nvSpPr>
        <p:spPr>
          <a:xfrm>
            <a:off x="844377" y="4220798"/>
            <a:ext cx="4215715" cy="1551075"/>
          </a:xfrm>
          <a:prstGeom prst="rect">
            <a:avLst/>
          </a:prstGeom>
          <a:solidFill>
            <a:srgbClr val="0F8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ADD590-3DAC-874E-8B39-D3EC31C7C405}"/>
              </a:ext>
            </a:extLst>
          </p:cNvPr>
          <p:cNvSpPr/>
          <p:nvPr/>
        </p:nvSpPr>
        <p:spPr>
          <a:xfrm>
            <a:off x="838199" y="2100649"/>
            <a:ext cx="4215715" cy="1902940"/>
          </a:xfrm>
          <a:prstGeom prst="rect">
            <a:avLst/>
          </a:prstGeom>
          <a:solidFill>
            <a:srgbClr val="0F8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A7026D-1432-4D9B-9148-1976BC00A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Collaborative Donation Discussions:</a:t>
            </a:r>
            <a:br>
              <a:rPr lang="en-US" dirty="0"/>
            </a:br>
            <a:r>
              <a:rPr lang="en-US" sz="3600" dirty="0">
                <a:solidFill>
                  <a:srgbClr val="0F8BBF"/>
                </a:solidFill>
              </a:rPr>
              <a:t>THE 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7A5D2C-4190-4B2A-83B9-484AD28FB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541" y="5851225"/>
            <a:ext cx="10515600" cy="75335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Sources: 	</a:t>
            </a:r>
            <a:r>
              <a:rPr lang="en-US" sz="1600" i="1" dirty="0">
                <a:hlinkClick r:id="rId2"/>
              </a:rPr>
              <a:t>Transplantation</a:t>
            </a:r>
            <a:r>
              <a:rPr lang="en-US" sz="1600" dirty="0">
                <a:hlinkClick r:id="rId2"/>
              </a:rPr>
              <a:t>, 2017</a:t>
            </a:r>
            <a:r>
              <a:rPr lang="en-US" sz="1600" dirty="0"/>
              <a:t>; </a:t>
            </a:r>
            <a:r>
              <a:rPr lang="en-US" sz="1600" i="1" dirty="0">
                <a:hlinkClick r:id="rId3"/>
              </a:rPr>
              <a:t>American Journal of Transplantation </a:t>
            </a:r>
            <a:r>
              <a:rPr lang="en-US" sz="1600" dirty="0">
                <a:hlinkClick r:id="rId3"/>
              </a:rPr>
              <a:t>2008</a:t>
            </a:r>
            <a:r>
              <a:rPr lang="en-US" sz="1600" dirty="0"/>
              <a:t>, </a:t>
            </a:r>
            <a:r>
              <a:rPr lang="en-US" sz="1600" dirty="0">
                <a:hlinkClick r:id="rId4"/>
              </a:rPr>
              <a:t>2014</a:t>
            </a:r>
            <a:r>
              <a:rPr lang="en-US" sz="1600" dirty="0"/>
              <a:t>; 				</a:t>
            </a:r>
            <a:r>
              <a:rPr lang="en-US" sz="1600" i="1" dirty="0">
                <a:hlinkClick r:id="rId5"/>
              </a:rPr>
              <a:t>BMC Anesthesiology</a:t>
            </a:r>
            <a:r>
              <a:rPr lang="en-US" sz="1600" dirty="0">
                <a:hlinkClick r:id="rId5"/>
              </a:rPr>
              <a:t>, 2014</a:t>
            </a:r>
            <a:r>
              <a:rPr lang="en-US" sz="1600" dirty="0"/>
              <a:t>; </a:t>
            </a:r>
            <a:r>
              <a:rPr lang="en-US" sz="1600" i="1" dirty="0">
                <a:hlinkClick r:id="rId6"/>
              </a:rPr>
              <a:t>Clinical Transplant</a:t>
            </a:r>
            <a:r>
              <a:rPr lang="en-US" sz="1600" dirty="0">
                <a:hlinkClick r:id="rId6"/>
              </a:rPr>
              <a:t>, 2010</a:t>
            </a:r>
            <a:r>
              <a:rPr lang="en-US" sz="1600" dirty="0"/>
              <a:t>; </a:t>
            </a:r>
            <a:r>
              <a:rPr lang="en-US" sz="1600" i="1" dirty="0">
                <a:hlinkClick r:id="rId7"/>
              </a:rPr>
              <a:t>British Medical Journal</a:t>
            </a:r>
            <a:r>
              <a:rPr lang="en-US" sz="1600" dirty="0">
                <a:hlinkClick r:id="rId7"/>
              </a:rPr>
              <a:t>, 2009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DBB41B-FDAB-E149-87A9-B38411C45643}"/>
              </a:ext>
            </a:extLst>
          </p:cNvPr>
          <p:cNvSpPr txBox="1"/>
          <p:nvPr/>
        </p:nvSpPr>
        <p:spPr>
          <a:xfrm>
            <a:off x="988541" y="2200398"/>
            <a:ext cx="40653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2"/>
                </a:solidFill>
              </a:rPr>
              <a:t>Research has noted that next-of-kin are less likely to authorize donation when non-OPO personnel approach the family about donation: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4AF994-D5B2-264D-A436-D2974832222F}"/>
              </a:ext>
            </a:extLst>
          </p:cNvPr>
          <p:cNvSpPr txBox="1"/>
          <p:nvPr/>
        </p:nvSpPr>
        <p:spPr>
          <a:xfrm>
            <a:off x="988541" y="4282824"/>
            <a:ext cx="40653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200" b="1" dirty="0">
                <a:solidFill>
                  <a:schemeClr val="bg2"/>
                </a:solidFill>
              </a:rPr>
              <a:t>Some families who declined donation in such circumstances expressed “decision regret” following their loved ones’ death.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9F9191-0CEC-B84B-9577-4EB754689E7C}"/>
              </a:ext>
            </a:extLst>
          </p:cNvPr>
          <p:cNvSpPr txBox="1"/>
          <p:nvPr/>
        </p:nvSpPr>
        <p:spPr>
          <a:xfrm>
            <a:off x="5294870" y="2150075"/>
            <a:ext cx="6474941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4904" lvl="1" indent="-192024">
              <a:spcAft>
                <a:spcPts val="800"/>
              </a:spcAft>
              <a:buClr>
                <a:srgbClr val="0F8BB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/>
              <a:t>Participants said that when first approached by someone from the hospital (</a:t>
            </a:r>
            <a:r>
              <a:rPr lang="en-US" dirty="0" err="1"/>
              <a:t>ie</a:t>
            </a:r>
            <a:r>
              <a:rPr lang="en-US" dirty="0"/>
              <a:t>. physician, nurse) rather than the OPO, they questioned whether every effort had been made to save their loved one. </a:t>
            </a:r>
          </a:p>
          <a:p>
            <a:pPr marL="374904" lvl="1" indent="-192024">
              <a:spcAft>
                <a:spcPts val="800"/>
              </a:spcAft>
              <a:buClr>
                <a:srgbClr val="0F8BB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/>
              <a:t>Participants said they did not have enough time to consider their decision.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107C00B-986D-CB4D-B0A6-167679C58593}"/>
              </a:ext>
            </a:extLst>
          </p:cNvPr>
          <p:cNvSpPr/>
          <p:nvPr/>
        </p:nvSpPr>
        <p:spPr>
          <a:xfrm rot="5400000">
            <a:off x="4307941" y="2840892"/>
            <a:ext cx="1912074" cy="420129"/>
          </a:xfrm>
          <a:prstGeom prst="triangle">
            <a:avLst>
              <a:gd name="adj" fmla="val 50645"/>
            </a:avLst>
          </a:prstGeom>
          <a:solidFill>
            <a:srgbClr val="0F8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B3F607-FF14-3D45-B99C-39ECDDD47A57}"/>
              </a:ext>
            </a:extLst>
          </p:cNvPr>
          <p:cNvCxnSpPr/>
          <p:nvPr/>
        </p:nvCxnSpPr>
        <p:spPr>
          <a:xfrm>
            <a:off x="4757351" y="1309817"/>
            <a:ext cx="5387546" cy="0"/>
          </a:xfrm>
          <a:prstGeom prst="line">
            <a:avLst/>
          </a:prstGeom>
          <a:ln w="12700">
            <a:solidFill>
              <a:srgbClr val="0F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10">
            <a:extLst>
              <a:ext uri="{FF2B5EF4-FFF2-40B4-BE49-F238E27FC236}">
                <a16:creationId xmlns:a16="http://schemas.microsoft.com/office/drawing/2014/main" id="{8E7441F8-4333-3D46-9E40-6ACB1FDC134E}"/>
              </a:ext>
            </a:extLst>
          </p:cNvPr>
          <p:cNvSpPr/>
          <p:nvPr/>
        </p:nvSpPr>
        <p:spPr>
          <a:xfrm rot="5400000">
            <a:off x="4488668" y="4786043"/>
            <a:ext cx="1550617" cy="420129"/>
          </a:xfrm>
          <a:prstGeom prst="triangle">
            <a:avLst>
              <a:gd name="adj" fmla="val 50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0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F2D3DC-A698-BF40-9166-3E922DC691F0}"/>
              </a:ext>
            </a:extLst>
          </p:cNvPr>
          <p:cNvSpPr/>
          <p:nvPr/>
        </p:nvSpPr>
        <p:spPr>
          <a:xfrm>
            <a:off x="838199" y="2100649"/>
            <a:ext cx="4215715" cy="989392"/>
          </a:xfrm>
          <a:prstGeom prst="rect">
            <a:avLst/>
          </a:prstGeom>
          <a:solidFill>
            <a:srgbClr val="0F8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A6F20C53-5FBE-D744-B770-75C448E3EB45}"/>
              </a:ext>
            </a:extLst>
          </p:cNvPr>
          <p:cNvSpPr/>
          <p:nvPr/>
        </p:nvSpPr>
        <p:spPr>
          <a:xfrm rot="5400000">
            <a:off x="4704768" y="2444065"/>
            <a:ext cx="994143" cy="295854"/>
          </a:xfrm>
          <a:prstGeom prst="triangle">
            <a:avLst>
              <a:gd name="adj" fmla="val 50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E86BE-B199-492A-BEBC-3AC19E43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Collaborative Donation Discussions:</a:t>
            </a:r>
            <a:br>
              <a:rPr lang="en-US" dirty="0"/>
            </a:br>
            <a:r>
              <a:rPr lang="en-US" sz="3600" dirty="0">
                <a:solidFill>
                  <a:srgbClr val="0F8BBF"/>
                </a:solidFill>
              </a:rPr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E1018-3757-4FD7-9B79-DF0D9AF27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14" y="5886370"/>
            <a:ext cx="9306699" cy="71305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Sources: 	</a:t>
            </a:r>
            <a:r>
              <a:rPr lang="en-US" sz="1600" i="1" dirty="0">
                <a:hlinkClick r:id="rId2"/>
              </a:rPr>
              <a:t>Transplantation</a:t>
            </a:r>
            <a:r>
              <a:rPr lang="en-US" sz="1600" dirty="0">
                <a:hlinkClick r:id="rId2"/>
              </a:rPr>
              <a:t>, 2017</a:t>
            </a:r>
            <a:r>
              <a:rPr lang="en-US" sz="1600" dirty="0"/>
              <a:t>; </a:t>
            </a:r>
            <a:r>
              <a:rPr lang="en-US" sz="1600" i="1" dirty="0">
                <a:hlinkClick r:id="rId3"/>
              </a:rPr>
              <a:t>American Journal of Transplantation </a:t>
            </a:r>
            <a:r>
              <a:rPr lang="en-US" sz="1600" dirty="0">
                <a:hlinkClick r:id="rId3"/>
              </a:rPr>
              <a:t>2008</a:t>
            </a:r>
            <a:r>
              <a:rPr lang="en-US" sz="1600" dirty="0"/>
              <a:t>, </a:t>
            </a:r>
            <a:r>
              <a:rPr lang="en-US" sz="1600" dirty="0">
                <a:hlinkClick r:id="rId4"/>
              </a:rPr>
              <a:t>2014</a:t>
            </a:r>
            <a:r>
              <a:rPr lang="en-US" sz="1600" dirty="0"/>
              <a:t>; 			</a:t>
            </a:r>
            <a:r>
              <a:rPr lang="en-US" sz="1600" i="1" dirty="0">
                <a:hlinkClick r:id="rId5"/>
              </a:rPr>
              <a:t>BMC Anesthesiology</a:t>
            </a:r>
            <a:r>
              <a:rPr lang="en-US" sz="1600" dirty="0">
                <a:hlinkClick r:id="rId5"/>
              </a:rPr>
              <a:t>, 2014</a:t>
            </a:r>
            <a:r>
              <a:rPr lang="en-US" sz="1600" dirty="0"/>
              <a:t>; </a:t>
            </a:r>
            <a:r>
              <a:rPr lang="en-US" sz="1600" i="1" dirty="0">
                <a:hlinkClick r:id="rId6"/>
              </a:rPr>
              <a:t>Clinical Transplant</a:t>
            </a:r>
            <a:r>
              <a:rPr lang="en-US" sz="1600" dirty="0">
                <a:hlinkClick r:id="rId6"/>
              </a:rPr>
              <a:t>, 2010</a:t>
            </a:r>
            <a:r>
              <a:rPr lang="en-US" sz="1600" dirty="0"/>
              <a:t>; </a:t>
            </a:r>
            <a:r>
              <a:rPr lang="en-US" sz="1600" i="1" dirty="0">
                <a:hlinkClick r:id="rId7"/>
              </a:rPr>
              <a:t>British Medical Journal</a:t>
            </a:r>
            <a:r>
              <a:rPr lang="en-US" sz="1600" dirty="0">
                <a:hlinkClick r:id="rId7"/>
              </a:rPr>
              <a:t>, 2009</a:t>
            </a:r>
            <a:endParaRPr lang="en-US" sz="1600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860A95-58A6-3B47-8388-2A833F89C1CC}"/>
              </a:ext>
            </a:extLst>
          </p:cNvPr>
          <p:cNvCxnSpPr>
            <a:cxnSpLocks/>
          </p:cNvCxnSpPr>
          <p:nvPr/>
        </p:nvCxnSpPr>
        <p:spPr>
          <a:xfrm>
            <a:off x="3781168" y="1309817"/>
            <a:ext cx="6363729" cy="0"/>
          </a:xfrm>
          <a:prstGeom prst="line">
            <a:avLst/>
          </a:prstGeom>
          <a:ln w="12700">
            <a:solidFill>
              <a:srgbClr val="0F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BDA23C-4E8B-AE4D-9143-576BA24F619A}"/>
              </a:ext>
            </a:extLst>
          </p:cNvPr>
          <p:cNvSpPr txBox="1"/>
          <p:nvPr/>
        </p:nvSpPr>
        <p:spPr>
          <a:xfrm>
            <a:off x="870014" y="2042369"/>
            <a:ext cx="42157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When organ donation is first discussed with OPO representatives.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8426B-774B-C442-BD9A-7D8F0DD14DC8}"/>
              </a:ext>
            </a:extLst>
          </p:cNvPr>
          <p:cNvSpPr txBox="1"/>
          <p:nvPr/>
        </p:nvSpPr>
        <p:spPr>
          <a:xfrm>
            <a:off x="5493218" y="2254510"/>
            <a:ext cx="597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Higher likelihood of authorization.</a:t>
            </a:r>
          </a:p>
          <a:p>
            <a:r>
              <a:rPr lang="en-US" dirty="0"/>
              <a:t>Lower likelihood of decision regret in the weeks that follow.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BC6431-D4D7-974C-8D3A-BF792D703650}"/>
              </a:ext>
            </a:extLst>
          </p:cNvPr>
          <p:cNvSpPr/>
          <p:nvPr/>
        </p:nvSpPr>
        <p:spPr>
          <a:xfrm>
            <a:off x="838198" y="3411452"/>
            <a:ext cx="4215715" cy="1011720"/>
          </a:xfrm>
          <a:prstGeom prst="rect">
            <a:avLst/>
          </a:prstGeom>
          <a:solidFill>
            <a:srgbClr val="0F8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466FA46-B0B4-014F-8D09-654E9F083036}"/>
              </a:ext>
            </a:extLst>
          </p:cNvPr>
          <p:cNvSpPr/>
          <p:nvPr/>
        </p:nvSpPr>
        <p:spPr>
          <a:xfrm rot="5400000">
            <a:off x="4704767" y="3754868"/>
            <a:ext cx="994143" cy="295854"/>
          </a:xfrm>
          <a:prstGeom prst="triangle">
            <a:avLst>
              <a:gd name="adj" fmla="val 50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6423B7-2AA0-F34F-B650-0046FBD0F9B6}"/>
              </a:ext>
            </a:extLst>
          </p:cNvPr>
          <p:cNvSpPr txBox="1"/>
          <p:nvPr/>
        </p:nvSpPr>
        <p:spPr>
          <a:xfrm>
            <a:off x="870014" y="3384702"/>
            <a:ext cx="4385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Successful donation programs implement collaborative processes at of end-of-life care.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1050E-C1DC-4E4D-8B04-E7F201ED429F}"/>
              </a:ext>
            </a:extLst>
          </p:cNvPr>
          <p:cNvSpPr txBox="1"/>
          <p:nvPr/>
        </p:nvSpPr>
        <p:spPr>
          <a:xfrm>
            <a:off x="5565084" y="3544791"/>
            <a:ext cx="582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OPO representatives are first to discuss organ donation options with family members. 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28CBD9-E210-044F-B9E2-73848CF69E65}"/>
              </a:ext>
            </a:extLst>
          </p:cNvPr>
          <p:cNvSpPr/>
          <p:nvPr/>
        </p:nvSpPr>
        <p:spPr>
          <a:xfrm>
            <a:off x="838479" y="4719281"/>
            <a:ext cx="4215715" cy="1011720"/>
          </a:xfrm>
          <a:prstGeom prst="rect">
            <a:avLst/>
          </a:prstGeom>
          <a:solidFill>
            <a:srgbClr val="0F8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41E93697-369E-BB4E-83A1-70378EE03703}"/>
              </a:ext>
            </a:extLst>
          </p:cNvPr>
          <p:cNvSpPr/>
          <p:nvPr/>
        </p:nvSpPr>
        <p:spPr>
          <a:xfrm rot="5400000">
            <a:off x="4705048" y="5062697"/>
            <a:ext cx="994143" cy="295854"/>
          </a:xfrm>
          <a:prstGeom prst="triangle">
            <a:avLst>
              <a:gd name="adj" fmla="val 50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638EC2-F6BE-9D45-89F1-A41C6883DFCA}"/>
              </a:ext>
            </a:extLst>
          </p:cNvPr>
          <p:cNvSpPr txBox="1"/>
          <p:nvPr/>
        </p:nvSpPr>
        <p:spPr>
          <a:xfrm>
            <a:off x="870295" y="4825902"/>
            <a:ext cx="4384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Centers for Medicare and Medicaid Services (CMS) requirement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81F35F-A7A1-0943-A540-9BCC62DD6504}"/>
              </a:ext>
            </a:extLst>
          </p:cNvPr>
          <p:cNvSpPr txBox="1"/>
          <p:nvPr/>
        </p:nvSpPr>
        <p:spPr>
          <a:xfrm>
            <a:off x="5565084" y="4854080"/>
            <a:ext cx="5756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practice is consistent CMS and has shown to facilitate an optimal donation request process.</a:t>
            </a:r>
          </a:p>
        </p:txBody>
      </p:sp>
    </p:spTree>
    <p:extLst>
      <p:ext uri="{BB962C8B-B14F-4D97-AF65-F5344CB8AC3E}">
        <p14:creationId xmlns:p14="http://schemas.microsoft.com/office/powerpoint/2010/main" val="106086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D8506B-4087-5E46-B24A-B42EF45293B1}"/>
              </a:ext>
            </a:extLst>
          </p:cNvPr>
          <p:cNvSpPr/>
          <p:nvPr/>
        </p:nvSpPr>
        <p:spPr>
          <a:xfrm>
            <a:off x="830953" y="3871791"/>
            <a:ext cx="2427012" cy="802084"/>
          </a:xfrm>
          <a:prstGeom prst="rect">
            <a:avLst/>
          </a:prstGeom>
          <a:solidFill>
            <a:srgbClr val="0F8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4B17FA8B-EC66-6441-BED7-33F6EFA5B014}"/>
              </a:ext>
            </a:extLst>
          </p:cNvPr>
          <p:cNvSpPr/>
          <p:nvPr/>
        </p:nvSpPr>
        <p:spPr>
          <a:xfrm rot="5400000">
            <a:off x="2974918" y="4149111"/>
            <a:ext cx="805937" cy="239844"/>
          </a:xfrm>
          <a:prstGeom prst="triangle">
            <a:avLst>
              <a:gd name="adj" fmla="val 50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30DB5B-6618-9E42-A4AC-3623BDD88498}"/>
              </a:ext>
            </a:extLst>
          </p:cNvPr>
          <p:cNvSpPr/>
          <p:nvPr/>
        </p:nvSpPr>
        <p:spPr>
          <a:xfrm>
            <a:off x="838199" y="4955881"/>
            <a:ext cx="2427012" cy="802084"/>
          </a:xfrm>
          <a:prstGeom prst="rect">
            <a:avLst/>
          </a:prstGeom>
          <a:solidFill>
            <a:srgbClr val="0F8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22948FAC-0D2D-B944-8BCE-E99CDFFA8F23}"/>
              </a:ext>
            </a:extLst>
          </p:cNvPr>
          <p:cNvSpPr/>
          <p:nvPr/>
        </p:nvSpPr>
        <p:spPr>
          <a:xfrm rot="5400000">
            <a:off x="2982164" y="5233201"/>
            <a:ext cx="805937" cy="239844"/>
          </a:xfrm>
          <a:prstGeom prst="triangle">
            <a:avLst>
              <a:gd name="adj" fmla="val 50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E86BE-B199-492A-BEBC-3AC19E43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Collaborative Donation Discussions:</a:t>
            </a:r>
            <a:br>
              <a:rPr lang="en-US" dirty="0"/>
            </a:br>
            <a:r>
              <a:rPr lang="en-US" sz="3600" dirty="0">
                <a:solidFill>
                  <a:srgbClr val="0F8BBF"/>
                </a:solidFill>
              </a:rPr>
              <a:t>THE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E1018-3757-4FD7-9B79-DF0D9AF27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244" y="1813301"/>
            <a:ext cx="7422150" cy="4093508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 dirty="0"/>
              <a:t>Families felt reassured when healthcare providers explained the high degree of medical care and effort to save their loved one.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000" dirty="0"/>
              <a:t>Families asked more questions and said they could process information better with more time between learning about death and learning about donation.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000" dirty="0"/>
              <a:t>Improved rates of authorization when there was separation between notification and acceptance of death and request for donation.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000" dirty="0"/>
              <a:t>Increased authorization rates with a collaborative approach by OPO coordinators and hospital care team.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264640-8ABE-EC4B-B84E-39734D86D9AE}"/>
              </a:ext>
            </a:extLst>
          </p:cNvPr>
          <p:cNvCxnSpPr>
            <a:cxnSpLocks/>
          </p:cNvCxnSpPr>
          <p:nvPr/>
        </p:nvCxnSpPr>
        <p:spPr>
          <a:xfrm>
            <a:off x="3645243" y="1309817"/>
            <a:ext cx="6499654" cy="0"/>
          </a:xfrm>
          <a:prstGeom prst="line">
            <a:avLst/>
          </a:prstGeom>
          <a:ln w="12700">
            <a:solidFill>
              <a:srgbClr val="0F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1C89B72-3518-9544-A76B-DBE2C399E012}"/>
              </a:ext>
            </a:extLst>
          </p:cNvPr>
          <p:cNvSpPr/>
          <p:nvPr/>
        </p:nvSpPr>
        <p:spPr>
          <a:xfrm>
            <a:off x="846864" y="1690688"/>
            <a:ext cx="2427012" cy="802084"/>
          </a:xfrm>
          <a:prstGeom prst="rect">
            <a:avLst/>
          </a:prstGeom>
          <a:solidFill>
            <a:srgbClr val="0F8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3FC5C722-2AB7-6146-90F8-097231489B0F}"/>
              </a:ext>
            </a:extLst>
          </p:cNvPr>
          <p:cNvSpPr/>
          <p:nvPr/>
        </p:nvSpPr>
        <p:spPr>
          <a:xfrm rot="5400000">
            <a:off x="2990829" y="1968008"/>
            <a:ext cx="805937" cy="239844"/>
          </a:xfrm>
          <a:prstGeom prst="triangle">
            <a:avLst>
              <a:gd name="adj" fmla="val 50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6B30A3-620A-F34D-8C53-0A15FA7050F5}"/>
              </a:ext>
            </a:extLst>
          </p:cNvPr>
          <p:cNvSpPr txBox="1"/>
          <p:nvPr/>
        </p:nvSpPr>
        <p:spPr>
          <a:xfrm>
            <a:off x="972110" y="1855341"/>
            <a:ext cx="2301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REASSURED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7B376-C2A0-D144-952F-36EA3273B230}"/>
              </a:ext>
            </a:extLst>
          </p:cNvPr>
          <p:cNvSpPr txBox="1"/>
          <p:nvPr/>
        </p:nvSpPr>
        <p:spPr>
          <a:xfrm>
            <a:off x="972110" y="4942532"/>
            <a:ext cx="2285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INCREASED AUTHORIZATION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0102DD-3910-2548-AED1-8CABB096C177}"/>
              </a:ext>
            </a:extLst>
          </p:cNvPr>
          <p:cNvSpPr txBox="1"/>
          <p:nvPr/>
        </p:nvSpPr>
        <p:spPr>
          <a:xfrm>
            <a:off x="972110" y="4031829"/>
            <a:ext cx="2301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IMPROVED RATES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CE2919-0B60-1E46-8FBA-C6373E4FB1A9}"/>
              </a:ext>
            </a:extLst>
          </p:cNvPr>
          <p:cNvSpPr/>
          <p:nvPr/>
        </p:nvSpPr>
        <p:spPr>
          <a:xfrm>
            <a:off x="838200" y="2776651"/>
            <a:ext cx="2427012" cy="802084"/>
          </a:xfrm>
          <a:prstGeom prst="rect">
            <a:avLst/>
          </a:prstGeom>
          <a:solidFill>
            <a:srgbClr val="0F8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F2A7E8B8-11E5-6146-975C-1DEDCFED1112}"/>
              </a:ext>
            </a:extLst>
          </p:cNvPr>
          <p:cNvSpPr/>
          <p:nvPr/>
        </p:nvSpPr>
        <p:spPr>
          <a:xfrm rot="5400000">
            <a:off x="2982165" y="3053971"/>
            <a:ext cx="805937" cy="239844"/>
          </a:xfrm>
          <a:prstGeom prst="triangle">
            <a:avLst>
              <a:gd name="adj" fmla="val 50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5F175-7C1D-1543-952D-77E2FEF04C96}"/>
              </a:ext>
            </a:extLst>
          </p:cNvPr>
          <p:cNvSpPr txBox="1"/>
          <p:nvPr/>
        </p:nvSpPr>
        <p:spPr>
          <a:xfrm>
            <a:off x="972110" y="2923740"/>
            <a:ext cx="2376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UNDERSTANDING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FB3D79-FEF8-B64E-8B9F-D88D11D96A92}"/>
              </a:ext>
            </a:extLst>
          </p:cNvPr>
          <p:cNvSpPr txBox="1"/>
          <p:nvPr/>
        </p:nvSpPr>
        <p:spPr>
          <a:xfrm>
            <a:off x="972110" y="5883078"/>
            <a:ext cx="9745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Sources: 	</a:t>
            </a:r>
            <a:r>
              <a:rPr lang="en-US" sz="1600" i="1" dirty="0">
                <a:hlinkClick r:id="rId2"/>
              </a:rPr>
              <a:t>Transplantation</a:t>
            </a:r>
            <a:r>
              <a:rPr lang="en-US" sz="1600" dirty="0">
                <a:hlinkClick r:id="rId2"/>
              </a:rPr>
              <a:t>, 2017</a:t>
            </a:r>
            <a:r>
              <a:rPr lang="en-US" sz="1600" dirty="0"/>
              <a:t>; </a:t>
            </a:r>
            <a:r>
              <a:rPr lang="en-US" sz="1600" i="1" dirty="0">
                <a:hlinkClick r:id="rId3"/>
              </a:rPr>
              <a:t>American Journal of Transplantation </a:t>
            </a:r>
            <a:r>
              <a:rPr lang="en-US" sz="1600" dirty="0">
                <a:hlinkClick r:id="rId3"/>
              </a:rPr>
              <a:t>2008</a:t>
            </a:r>
            <a:r>
              <a:rPr lang="en-US" sz="1600" dirty="0"/>
              <a:t>, </a:t>
            </a:r>
            <a:r>
              <a:rPr lang="en-US" sz="1600" dirty="0">
                <a:hlinkClick r:id="rId4"/>
              </a:rPr>
              <a:t>2014</a:t>
            </a:r>
            <a:r>
              <a:rPr lang="en-US" sz="1600" dirty="0"/>
              <a:t>; 				</a:t>
            </a:r>
            <a:r>
              <a:rPr lang="en-US" sz="1600" i="1" dirty="0">
                <a:hlinkClick r:id="rId5"/>
              </a:rPr>
              <a:t>BMC Anesthesiology</a:t>
            </a:r>
            <a:r>
              <a:rPr lang="en-US" sz="1600" dirty="0">
                <a:hlinkClick r:id="rId5"/>
              </a:rPr>
              <a:t>, 2014</a:t>
            </a:r>
            <a:r>
              <a:rPr lang="en-US" sz="1600" dirty="0"/>
              <a:t>; </a:t>
            </a:r>
            <a:r>
              <a:rPr lang="en-US" sz="1600" i="1" dirty="0">
                <a:hlinkClick r:id="rId6"/>
              </a:rPr>
              <a:t>Clinical Transplant</a:t>
            </a:r>
            <a:r>
              <a:rPr lang="en-US" sz="1600" dirty="0">
                <a:hlinkClick r:id="rId6"/>
              </a:rPr>
              <a:t>, 2010</a:t>
            </a:r>
            <a:r>
              <a:rPr lang="en-US" sz="1600" dirty="0"/>
              <a:t>; </a:t>
            </a:r>
            <a:r>
              <a:rPr lang="en-US" sz="1600" i="1" dirty="0">
                <a:hlinkClick r:id="rId7"/>
              </a:rPr>
              <a:t>British Medical Journal</a:t>
            </a:r>
            <a:r>
              <a:rPr lang="en-US" sz="1600" dirty="0">
                <a:hlinkClick r:id="rId7"/>
              </a:rPr>
              <a:t>, 2009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448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F3ECE-4AA7-4D82-9286-8EC2C2FB3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Sources </a:t>
            </a:r>
            <a:r>
              <a:rPr lang="en-US" sz="3000" dirty="0"/>
              <a:t>(1/2)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2EBA3-EBC0-4B88-B3C7-C3697B35A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2076"/>
            <a:ext cx="10515600" cy="4974887"/>
          </a:xfrm>
        </p:spPr>
        <p:txBody>
          <a:bodyPr/>
          <a:lstStyle/>
          <a:p>
            <a:r>
              <a:rPr lang="en-US" sz="2400" dirty="0"/>
              <a:t>Cornell, Danielle L. (2010) Family Initiated Discussions About Organ Donation at the Time of Death. </a:t>
            </a:r>
            <a:r>
              <a:rPr lang="en-US" sz="2400" i="1" dirty="0"/>
              <a:t>Clinical Transplant 24(4), 493-499. </a:t>
            </a:r>
            <a:r>
              <a:rPr lang="en-US" sz="2400" dirty="0">
                <a:hlinkClick r:id="rId2"/>
              </a:rPr>
              <a:t>https://www.ncbi.nlm.nih.gov/pmc/articles/PMC2888774/</a:t>
            </a:r>
            <a:endParaRPr lang="en-US" sz="2400" dirty="0"/>
          </a:p>
          <a:p>
            <a:r>
              <a:rPr lang="en-US" sz="2400" dirty="0"/>
              <a:t>de Groot, J. (2014). Intensive care staff, the donation request and relatives’ satisfaction with the decision: a focus group study. </a:t>
            </a:r>
            <a:r>
              <a:rPr lang="en-US" sz="2400" i="1" dirty="0"/>
              <a:t>BMC Anesthesiology 14 (52). </a:t>
            </a:r>
            <a:r>
              <a:rPr lang="en-US" sz="2400" dirty="0">
                <a:hlinkClick r:id="rId3"/>
              </a:rPr>
              <a:t>https://bmcanesthesiol.biomedcentral.com/articles/10.1186/1471-2253-14-52</a:t>
            </a:r>
            <a:endParaRPr lang="en-US" sz="2400" dirty="0"/>
          </a:p>
          <a:p>
            <a:pPr lvl="1"/>
            <a:r>
              <a:rPr lang="en-US" b="1" dirty="0"/>
              <a:t>1 ICU in study – 228 patients reviewed </a:t>
            </a:r>
          </a:p>
          <a:p>
            <a:r>
              <a:rPr lang="en-US" sz="2400" dirty="0"/>
              <a:t>Ralph, A. (2014). Family Perspectives on Deceased Organ Donation: Thematic Synthesis of Qualitative Studies. </a:t>
            </a:r>
            <a:r>
              <a:rPr lang="en-US" sz="2400" i="1" dirty="0"/>
              <a:t>American Journal of Transplantation 14(4), 923-935. </a:t>
            </a:r>
            <a:r>
              <a:rPr lang="en-US" sz="2400" dirty="0">
                <a:hlinkClick r:id="rId4"/>
              </a:rPr>
              <a:t>https://onlinelibrary.wiley.com/doi/full/10.1111/ajt.12660</a:t>
            </a:r>
            <a:endParaRPr lang="en-US" sz="2400" dirty="0"/>
          </a:p>
          <a:p>
            <a:pPr lvl="1"/>
            <a:r>
              <a:rPr lang="en-US" b="1" dirty="0"/>
              <a:t>1035 family members; 672 authorized donation, 244 no authorization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825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54B9D-5830-427D-87F9-4307B842D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Sources </a:t>
            </a:r>
            <a:r>
              <a:rPr lang="en-US" sz="3000" dirty="0"/>
              <a:t>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B97C5-4C30-4014-A229-793C145B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9538"/>
            <a:ext cx="10515600" cy="5032375"/>
          </a:xfrm>
        </p:spPr>
        <p:txBody>
          <a:bodyPr/>
          <a:lstStyle/>
          <a:p>
            <a:r>
              <a:rPr lang="en-US" sz="2400" dirty="0" err="1"/>
              <a:t>Rodrigue</a:t>
            </a:r>
            <a:r>
              <a:rPr lang="en-US" sz="2400" dirty="0"/>
              <a:t>, James R. (2008). The Instability of Organ Donation Decisions by Next-of-Kin and Factors that Predict It. </a:t>
            </a:r>
            <a:r>
              <a:rPr lang="en-US" sz="2400" i="1" dirty="0"/>
              <a:t>American Journal of Transplantation 8(12), 2661-2667. </a:t>
            </a:r>
            <a:r>
              <a:rPr lang="en-US" sz="2400" i="1" dirty="0">
                <a:hlinkClick r:id="rId2"/>
              </a:rPr>
              <a:t>https://www.ncbi.nlm.nih.gov/pmc/articles/PMC2588486/</a:t>
            </a:r>
            <a:r>
              <a:rPr lang="en-US" sz="2400" i="1" dirty="0"/>
              <a:t> </a:t>
            </a:r>
          </a:p>
          <a:p>
            <a:pPr lvl="1"/>
            <a:r>
              <a:rPr lang="en-US" b="1" i="1" dirty="0"/>
              <a:t>Study included 285 families, retrospective phone interviews and EMR review</a:t>
            </a:r>
            <a:endParaRPr lang="en-US" sz="2400" dirty="0"/>
          </a:p>
          <a:p>
            <a:r>
              <a:rPr lang="en-US" sz="2400" dirty="0" err="1"/>
              <a:t>Shemie</a:t>
            </a:r>
            <a:r>
              <a:rPr lang="en-US" sz="2400" dirty="0"/>
              <a:t>, Sam D. (2017). End-of-Life Conversations with Families of Potential Organ Donors. </a:t>
            </a:r>
            <a:r>
              <a:rPr lang="en-US" sz="2400" i="1" dirty="0"/>
              <a:t>Transplantation 101(5S), S17-S26. </a:t>
            </a:r>
            <a:r>
              <a:rPr lang="en-US" sz="2400" i="1" dirty="0">
                <a:hlinkClick r:id="rId3"/>
              </a:rPr>
              <a:t>https://journals.lww.com/transplantjournal/FullText/2017/05001/End_of_Life_Conversations_With_Families_of.2.aspx</a:t>
            </a:r>
            <a:r>
              <a:rPr lang="en-US" sz="2400" i="1" dirty="0"/>
              <a:t> </a:t>
            </a:r>
          </a:p>
          <a:p>
            <a:pPr lvl="1"/>
            <a:r>
              <a:rPr lang="en-US" b="1" i="1" dirty="0"/>
              <a:t>146 cases reviewed</a:t>
            </a:r>
            <a:endParaRPr lang="en-US" b="1" dirty="0"/>
          </a:p>
          <a:p>
            <a:r>
              <a:rPr lang="en-US" sz="2400" dirty="0" err="1"/>
              <a:t>Simpkin</a:t>
            </a:r>
            <a:r>
              <a:rPr lang="en-US" sz="2400" dirty="0"/>
              <a:t>, Arabella L. (2009). Modifiable factors influencing relatives’ decision to offer organ donation: systematic review. </a:t>
            </a:r>
            <a:r>
              <a:rPr lang="en-US" sz="2400" i="1" dirty="0"/>
              <a:t>BMJ 338, b991. </a:t>
            </a:r>
            <a:r>
              <a:rPr lang="en-US" sz="2400" dirty="0">
                <a:hlinkClick r:id="rId4"/>
              </a:rPr>
              <a:t>https://www.ncbi.nlm.nih.gov/pmc/articles/PMC2671586/</a:t>
            </a:r>
            <a:endParaRPr lang="en-US" sz="2400" dirty="0"/>
          </a:p>
          <a:p>
            <a:pPr lvl="1"/>
            <a:r>
              <a:rPr lang="en-US" b="1" dirty="0"/>
              <a:t>9 trauma hospitals including 2 Pediatric. 420 cases reviewed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16463"/>
      </p:ext>
    </p:extLst>
  </p:cSld>
  <p:clrMapOvr>
    <a:masterClrMapping/>
  </p:clrMapOvr>
</p:sld>
</file>

<file path=ppt/theme/theme1.xml><?xml version="1.0" encoding="utf-8"?>
<a:theme xmlns:a="http://schemas.openxmlformats.org/drawingml/2006/main" name="LifeSource Standard PowerPoint ">
  <a:themeElements>
    <a:clrScheme name="LifeSource Theme">
      <a:dk1>
        <a:srgbClr val="3B3838"/>
      </a:dk1>
      <a:lt1>
        <a:srgbClr val="FFFFFF"/>
      </a:lt1>
      <a:dk2>
        <a:srgbClr val="3B3838"/>
      </a:dk2>
      <a:lt2>
        <a:srgbClr val="FFFFFF"/>
      </a:lt2>
      <a:accent1>
        <a:srgbClr val="0F8BBF"/>
      </a:accent1>
      <a:accent2>
        <a:srgbClr val="81AB5B"/>
      </a:accent2>
      <a:accent3>
        <a:srgbClr val="A5A5A5"/>
      </a:accent3>
      <a:accent4>
        <a:srgbClr val="000000"/>
      </a:accent4>
      <a:accent5>
        <a:srgbClr val="0B688F"/>
      </a:accent5>
      <a:accent6>
        <a:srgbClr val="CCDDBD"/>
      </a:accent6>
      <a:hlink>
        <a:srgbClr val="0F8BBF"/>
      </a:hlink>
      <a:folHlink>
        <a:srgbClr val="81AB5B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nation Discussions 2020  -  Compatibility Mode" id="{EF6D0B6F-EC8D-47F6-8B27-6F650861A590}" vid="{0803B6DC-CC90-43FF-A3B2-B6BEEF86F4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54A5078FE91948A257ACFDFB22C691" ma:contentTypeVersion="15" ma:contentTypeDescription="Create a new document." ma:contentTypeScope="" ma:versionID="adb23f07bfedbc0904da0ddaddbe856f">
  <xsd:schema xmlns:xsd="http://www.w3.org/2001/XMLSchema" xmlns:xs="http://www.w3.org/2001/XMLSchema" xmlns:p="http://schemas.microsoft.com/office/2006/metadata/properties" xmlns:ns3="399c05e8-f58f-41f7-bd33-45afacac61dc" xmlns:ns4="c5696166-b819-40da-8b35-7475c4a717f7" targetNamespace="http://schemas.microsoft.com/office/2006/metadata/properties" ma:root="true" ma:fieldsID="030392bdb318d004f60930d8430040e4" ns3:_="" ns4:_="">
    <xsd:import namespace="399c05e8-f58f-41f7-bd33-45afacac61dc"/>
    <xsd:import namespace="c5696166-b819-40da-8b35-7475c4a717f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c05e8-f58f-41f7-bd33-45afacac61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96166-b819-40da-8b35-7475c4a717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1AE568-9324-42A0-AD1C-770BFE1ED0B4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399c05e8-f58f-41f7-bd33-45afacac61dc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c5696166-b819-40da-8b35-7475c4a717f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D1B400-0130-4926-AC03-D882DCA545E7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CC9A0B73-3956-4D62-90B3-D5EF441481D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6727C24-1359-4334-8228-3BC2F0FD33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9c05e8-f58f-41f7-bd33-45afacac61dc"/>
    <ds:schemaRef ds:uri="c5696166-b819-40da-8b35-7475c4a717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</TotalTime>
  <Words>707</Words>
  <Application>Microsoft Office PowerPoint</Application>
  <PresentationFormat>Widescreen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Franklin Gothic Book</vt:lpstr>
      <vt:lpstr>Franklin Gothic Medium</vt:lpstr>
      <vt:lpstr>LifeSource Standard PowerPoint </vt:lpstr>
      <vt:lpstr>PowerPoint Presentation</vt:lpstr>
      <vt:lpstr>Collaborative Donation Discussions: THE BACKGROUND</vt:lpstr>
      <vt:lpstr>Collaborative Donation Discussions: THE PROCESS</vt:lpstr>
      <vt:lpstr>Collaborative Donation Discussions: THE RESULTS</vt:lpstr>
      <vt:lpstr>Sources (1/2)</vt:lpstr>
      <vt:lpstr>Sources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Lynett</dc:creator>
  <cp:lastModifiedBy>Katie McKee</cp:lastModifiedBy>
  <cp:revision>39</cp:revision>
  <cp:lastPrinted>1601-01-01T00:00:00Z</cp:lastPrinted>
  <dcterms:created xsi:type="dcterms:W3CDTF">1601-01-01T00:00:00Z</dcterms:created>
  <dcterms:modified xsi:type="dcterms:W3CDTF">2020-05-23T15:06:31Z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0x0101001D54A5078FE91948A257ACFDFB22C691</vt:lpwstr>
  </property>
  <property fmtid="{D5CDD505-2E9C-101B-9397-08002B2CF9AE}" pid="3" name="display_urn:schemas-microsoft-com:office:office#SharedWithUsers">
    <vt:lpwstr>Jody Fischer</vt:lpwstr>
  </property>
  <property fmtid="{D5CDD505-2E9C-101B-9397-08002B2CF9AE}" pid="4" name="SharedWithUsers">
    <vt:lpwstr>78;#Jody Fischer</vt:lpwstr>
  </property>
</Properties>
</file>